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12" r:id="rId3"/>
    <p:sldId id="550" r:id="rId4"/>
    <p:sldId id="554" r:id="rId5"/>
    <p:sldId id="549" r:id="rId6"/>
    <p:sldId id="556" r:id="rId7"/>
    <p:sldId id="551" r:id="rId8"/>
    <p:sldId id="552" r:id="rId9"/>
    <p:sldId id="555" r:id="rId10"/>
    <p:sldId id="557" r:id="rId11"/>
    <p:sldId id="558" r:id="rId12"/>
    <p:sldId id="553" r:id="rId13"/>
    <p:sldId id="559" r:id="rId14"/>
    <p:sldId id="258"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8"/>
  </p:normalViewPr>
  <p:slideViewPr>
    <p:cSldViewPr snapToGrid="0">
      <p:cViewPr varScale="1">
        <p:scale>
          <a:sx n="97" d="100"/>
          <a:sy n="97" d="100"/>
        </p:scale>
        <p:origin x="10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6BB2F-9A14-49CA-82A4-A641988077AA}" type="datetimeFigureOut">
              <a:rPr lang="pl-PL" smtClean="0"/>
              <a:t>5.03.2023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FA399-C9B5-42C7-A229-0A9D59F716BF}" type="slidenum">
              <a:rPr lang="pl-PL" smtClean="0"/>
              <a:t>‹#›</a:t>
            </a:fld>
            <a:endParaRPr lang="pl-PL"/>
          </a:p>
        </p:txBody>
      </p:sp>
    </p:spTree>
    <p:extLst>
      <p:ext uri="{BB962C8B-B14F-4D97-AF65-F5344CB8AC3E}">
        <p14:creationId xmlns:p14="http://schemas.microsoft.com/office/powerpoint/2010/main" val="172896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0BAABC-0955-403A-A2EB-6B8428FA520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627F906-23D8-4A27-9433-C30EB9680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652B2E7-C43A-4B94-814A-2FEC87FC56D1}"/>
              </a:ext>
            </a:extLst>
          </p:cNvPr>
          <p:cNvSpPr>
            <a:spLocks noGrp="1"/>
          </p:cNvSpPr>
          <p:nvPr>
            <p:ph type="dt" sz="half" idx="10"/>
          </p:nvPr>
        </p:nvSpPr>
        <p:spPr/>
        <p:txBody>
          <a:bodyPr/>
          <a:lstStyle/>
          <a:p>
            <a:fld id="{8D9DEE56-9007-40CB-8739-ADAF268CE5CB}" type="datetime1">
              <a:rPr lang="pl-PL" smtClean="0"/>
              <a:t>5.03.2023</a:t>
            </a:fld>
            <a:endParaRPr lang="pl-PL"/>
          </a:p>
        </p:txBody>
      </p:sp>
      <p:sp>
        <p:nvSpPr>
          <p:cNvPr id="5" name="Symbol zastępczy stopki 4">
            <a:extLst>
              <a:ext uri="{FF2B5EF4-FFF2-40B4-BE49-F238E27FC236}">
                <a16:creationId xmlns:a16="http://schemas.microsoft.com/office/drawing/2014/main" id="{8D2F3CEB-2678-44C4-8DCA-235AC20E3E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B987100-83B9-453A-9BD6-F1666B6CEA3F}"/>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405297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FDAEE0-2135-4088-96D8-D4DE285FBA2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39BA9C2-2B32-4E3E-BEFB-795A202878E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FE556F-8412-4B3C-912D-360ECFB7693F}"/>
              </a:ext>
            </a:extLst>
          </p:cNvPr>
          <p:cNvSpPr>
            <a:spLocks noGrp="1"/>
          </p:cNvSpPr>
          <p:nvPr>
            <p:ph type="dt" sz="half" idx="10"/>
          </p:nvPr>
        </p:nvSpPr>
        <p:spPr/>
        <p:txBody>
          <a:bodyPr/>
          <a:lstStyle/>
          <a:p>
            <a:fld id="{831948A0-5820-43D9-8E28-FC8B4EC5BF57}" type="datetime1">
              <a:rPr lang="pl-PL" smtClean="0"/>
              <a:t>5.03.2023</a:t>
            </a:fld>
            <a:endParaRPr lang="pl-PL"/>
          </a:p>
        </p:txBody>
      </p:sp>
      <p:sp>
        <p:nvSpPr>
          <p:cNvPr id="5" name="Symbol zastępczy stopki 4">
            <a:extLst>
              <a:ext uri="{FF2B5EF4-FFF2-40B4-BE49-F238E27FC236}">
                <a16:creationId xmlns:a16="http://schemas.microsoft.com/office/drawing/2014/main" id="{43DB4DA2-181C-456C-B569-53A58FD9F9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21158E3-70A5-4E3C-AA9E-A16D7FF2476C}"/>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389587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9765094-3566-42F4-B6DD-C6F82A0B247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5FE0C7B-558C-49BC-BAEC-8BBDA529ED3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4F4EFE4-EFCF-4248-9AFF-9FDDE33B77D5}"/>
              </a:ext>
            </a:extLst>
          </p:cNvPr>
          <p:cNvSpPr>
            <a:spLocks noGrp="1"/>
          </p:cNvSpPr>
          <p:nvPr>
            <p:ph type="dt" sz="half" idx="10"/>
          </p:nvPr>
        </p:nvSpPr>
        <p:spPr/>
        <p:txBody>
          <a:bodyPr/>
          <a:lstStyle/>
          <a:p>
            <a:fld id="{264CFB60-CD8C-45E4-9CDE-BB387F058513}" type="datetime1">
              <a:rPr lang="pl-PL" smtClean="0"/>
              <a:t>5.03.2023</a:t>
            </a:fld>
            <a:endParaRPr lang="pl-PL"/>
          </a:p>
        </p:txBody>
      </p:sp>
      <p:sp>
        <p:nvSpPr>
          <p:cNvPr id="5" name="Symbol zastępczy stopki 4">
            <a:extLst>
              <a:ext uri="{FF2B5EF4-FFF2-40B4-BE49-F238E27FC236}">
                <a16:creationId xmlns:a16="http://schemas.microsoft.com/office/drawing/2014/main" id="{680FB8F0-8B0F-458B-9BBC-0F0981E814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E6841E-189A-4C23-810A-7682A137EDB6}"/>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294369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FABA0-5470-482B-A879-F21D4538F9D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276ED04-6956-4212-906A-81A85246751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8FBAC0E-4141-433C-9F3A-5F19EAB3C1D8}"/>
              </a:ext>
            </a:extLst>
          </p:cNvPr>
          <p:cNvSpPr>
            <a:spLocks noGrp="1"/>
          </p:cNvSpPr>
          <p:nvPr>
            <p:ph type="dt" sz="half" idx="10"/>
          </p:nvPr>
        </p:nvSpPr>
        <p:spPr/>
        <p:txBody>
          <a:bodyPr/>
          <a:lstStyle/>
          <a:p>
            <a:fld id="{550A8A64-6B5A-49CD-98D0-B28696E02862}" type="datetime1">
              <a:rPr lang="pl-PL" smtClean="0"/>
              <a:t>5.03.2023</a:t>
            </a:fld>
            <a:endParaRPr lang="pl-PL"/>
          </a:p>
        </p:txBody>
      </p:sp>
      <p:sp>
        <p:nvSpPr>
          <p:cNvPr id="5" name="Symbol zastępczy stopki 4">
            <a:extLst>
              <a:ext uri="{FF2B5EF4-FFF2-40B4-BE49-F238E27FC236}">
                <a16:creationId xmlns:a16="http://schemas.microsoft.com/office/drawing/2014/main" id="{3F4A97DF-9635-4BE5-8DD9-6C2E9535DBB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213E4C5-7F9B-4195-B203-838C268D55CF}"/>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184409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898436-6746-4830-B74F-6FEA064CF0F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DE6500A-DE26-44C4-9E3F-95E93856D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5D337B4-F31D-4656-9ACC-3599BD833500}"/>
              </a:ext>
            </a:extLst>
          </p:cNvPr>
          <p:cNvSpPr>
            <a:spLocks noGrp="1"/>
          </p:cNvSpPr>
          <p:nvPr>
            <p:ph type="dt" sz="half" idx="10"/>
          </p:nvPr>
        </p:nvSpPr>
        <p:spPr/>
        <p:txBody>
          <a:bodyPr/>
          <a:lstStyle/>
          <a:p>
            <a:fld id="{85877D19-9E26-404A-9819-2567AFE2AC02}" type="datetime1">
              <a:rPr lang="pl-PL" smtClean="0"/>
              <a:t>5.03.2023</a:t>
            </a:fld>
            <a:endParaRPr lang="pl-PL"/>
          </a:p>
        </p:txBody>
      </p:sp>
      <p:sp>
        <p:nvSpPr>
          <p:cNvPr id="5" name="Symbol zastępczy stopki 4">
            <a:extLst>
              <a:ext uri="{FF2B5EF4-FFF2-40B4-BE49-F238E27FC236}">
                <a16:creationId xmlns:a16="http://schemas.microsoft.com/office/drawing/2014/main" id="{EF349635-A5CE-4190-966F-F18F2DA6A83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6D1FDA6-DBEE-400C-B66F-CE71E10C6506}"/>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13460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EC7EA5-EA68-4DCC-A4D1-3B9517F1970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501C22-B35F-4AB4-A12E-8C472C0B63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4D22F95-7F51-4BAE-919F-8FEA3BE1638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67DCF61-F9F2-4898-8E2D-235CF78AE7A9}"/>
              </a:ext>
            </a:extLst>
          </p:cNvPr>
          <p:cNvSpPr>
            <a:spLocks noGrp="1"/>
          </p:cNvSpPr>
          <p:nvPr>
            <p:ph type="dt" sz="half" idx="10"/>
          </p:nvPr>
        </p:nvSpPr>
        <p:spPr/>
        <p:txBody>
          <a:bodyPr/>
          <a:lstStyle/>
          <a:p>
            <a:fld id="{AB60FEF9-7BD6-4767-9BE4-97B6646337D5}" type="datetime1">
              <a:rPr lang="pl-PL" smtClean="0"/>
              <a:t>5.03.2023</a:t>
            </a:fld>
            <a:endParaRPr lang="pl-PL"/>
          </a:p>
        </p:txBody>
      </p:sp>
      <p:sp>
        <p:nvSpPr>
          <p:cNvPr id="6" name="Symbol zastępczy stopki 5">
            <a:extLst>
              <a:ext uri="{FF2B5EF4-FFF2-40B4-BE49-F238E27FC236}">
                <a16:creationId xmlns:a16="http://schemas.microsoft.com/office/drawing/2014/main" id="{A07C5FCA-794F-40A3-B20E-C452B367BBA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4A2D215-B3F4-4A02-B765-9A613C3620C7}"/>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79578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30F63E-E0BD-42BE-BE0B-F4D42B87CDC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36B96B1-9FB8-406A-A1E4-48C7A97B3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A63052A-82EF-4B6E-8A8A-026617E070C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BED65ED-3953-48E2-BDF3-54E7AC7A3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93BFE87-5079-40E3-9DEE-9C07818506C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4EF3ADD-749A-4ECA-AF74-706CB22183D3}"/>
              </a:ext>
            </a:extLst>
          </p:cNvPr>
          <p:cNvSpPr>
            <a:spLocks noGrp="1"/>
          </p:cNvSpPr>
          <p:nvPr>
            <p:ph type="dt" sz="half" idx="10"/>
          </p:nvPr>
        </p:nvSpPr>
        <p:spPr/>
        <p:txBody>
          <a:bodyPr/>
          <a:lstStyle/>
          <a:p>
            <a:fld id="{62BFCE97-7BA6-4EF4-B1AC-152059AE6EA2}" type="datetime1">
              <a:rPr lang="pl-PL" smtClean="0"/>
              <a:t>5.03.2023</a:t>
            </a:fld>
            <a:endParaRPr lang="pl-PL"/>
          </a:p>
        </p:txBody>
      </p:sp>
      <p:sp>
        <p:nvSpPr>
          <p:cNvPr id="8" name="Symbol zastępczy stopki 7">
            <a:extLst>
              <a:ext uri="{FF2B5EF4-FFF2-40B4-BE49-F238E27FC236}">
                <a16:creationId xmlns:a16="http://schemas.microsoft.com/office/drawing/2014/main" id="{B3D2C877-EED6-4238-9F1D-6BAF9C02E3D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B48D13F-83DC-4D0E-9C73-6BC8CFBCD2A4}"/>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307967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3C224-96EC-45C4-83E7-16D86DF58A8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170D060-0711-44D7-88B7-221271183E22}"/>
              </a:ext>
            </a:extLst>
          </p:cNvPr>
          <p:cNvSpPr>
            <a:spLocks noGrp="1"/>
          </p:cNvSpPr>
          <p:nvPr>
            <p:ph type="dt" sz="half" idx="10"/>
          </p:nvPr>
        </p:nvSpPr>
        <p:spPr/>
        <p:txBody>
          <a:bodyPr/>
          <a:lstStyle/>
          <a:p>
            <a:fld id="{B3028DFD-0404-4A6A-9591-FE19D5A12D59}" type="datetime1">
              <a:rPr lang="pl-PL" smtClean="0"/>
              <a:t>5.03.2023</a:t>
            </a:fld>
            <a:endParaRPr lang="pl-PL"/>
          </a:p>
        </p:txBody>
      </p:sp>
      <p:sp>
        <p:nvSpPr>
          <p:cNvPr id="4" name="Symbol zastępczy stopki 3">
            <a:extLst>
              <a:ext uri="{FF2B5EF4-FFF2-40B4-BE49-F238E27FC236}">
                <a16:creationId xmlns:a16="http://schemas.microsoft.com/office/drawing/2014/main" id="{4A58211D-EB31-4E9C-BE68-7DF61AC8C55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2957A77-1777-4C00-BD2F-D99AE6E8464E}"/>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385060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997E1B1-F390-480F-B6E7-391213ED2726}"/>
              </a:ext>
            </a:extLst>
          </p:cNvPr>
          <p:cNvSpPr>
            <a:spLocks noGrp="1"/>
          </p:cNvSpPr>
          <p:nvPr>
            <p:ph type="dt" sz="half" idx="10"/>
          </p:nvPr>
        </p:nvSpPr>
        <p:spPr/>
        <p:txBody>
          <a:bodyPr/>
          <a:lstStyle/>
          <a:p>
            <a:fld id="{A7B71DD2-0647-427A-BE14-C963C8AC4DE0}" type="datetime1">
              <a:rPr lang="pl-PL" smtClean="0"/>
              <a:t>5.03.2023</a:t>
            </a:fld>
            <a:endParaRPr lang="pl-PL"/>
          </a:p>
        </p:txBody>
      </p:sp>
      <p:sp>
        <p:nvSpPr>
          <p:cNvPr id="3" name="Symbol zastępczy stopki 2">
            <a:extLst>
              <a:ext uri="{FF2B5EF4-FFF2-40B4-BE49-F238E27FC236}">
                <a16:creationId xmlns:a16="http://schemas.microsoft.com/office/drawing/2014/main" id="{E0EE195A-E508-495B-BF99-232EE2CD9A1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98912C8-44CD-4024-8F3B-D8625242C12E}"/>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127973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A87B1E-01FE-4692-8C77-CC58D88E596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4298190-ADA8-45CC-8FE5-D806B26BB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7037B8E-F0B7-4625-892B-FC362D965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C9442A5-E5C9-4068-BA08-FA852CBC60EB}"/>
              </a:ext>
            </a:extLst>
          </p:cNvPr>
          <p:cNvSpPr>
            <a:spLocks noGrp="1"/>
          </p:cNvSpPr>
          <p:nvPr>
            <p:ph type="dt" sz="half" idx="10"/>
          </p:nvPr>
        </p:nvSpPr>
        <p:spPr/>
        <p:txBody>
          <a:bodyPr/>
          <a:lstStyle/>
          <a:p>
            <a:fld id="{3A873C49-26DF-4A43-9365-811AB9099AF5}" type="datetime1">
              <a:rPr lang="pl-PL" smtClean="0"/>
              <a:t>5.03.2023</a:t>
            </a:fld>
            <a:endParaRPr lang="pl-PL"/>
          </a:p>
        </p:txBody>
      </p:sp>
      <p:sp>
        <p:nvSpPr>
          <p:cNvPr id="6" name="Symbol zastępczy stopki 5">
            <a:extLst>
              <a:ext uri="{FF2B5EF4-FFF2-40B4-BE49-F238E27FC236}">
                <a16:creationId xmlns:a16="http://schemas.microsoft.com/office/drawing/2014/main" id="{EE02B4D7-CF87-476F-9C98-AEA8B159D43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65A82C7-FB03-441F-B51C-764DB81FE95C}"/>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176595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05358-7253-4CA8-82AF-BC0D228D986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2576D63-0534-47C4-B7DF-560C007C6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B4516FA-11E8-42E8-A56E-08C74E3C0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E2B8998-5F83-43CE-82BE-205821F2BC64}"/>
              </a:ext>
            </a:extLst>
          </p:cNvPr>
          <p:cNvSpPr>
            <a:spLocks noGrp="1"/>
          </p:cNvSpPr>
          <p:nvPr>
            <p:ph type="dt" sz="half" idx="10"/>
          </p:nvPr>
        </p:nvSpPr>
        <p:spPr/>
        <p:txBody>
          <a:bodyPr/>
          <a:lstStyle/>
          <a:p>
            <a:fld id="{1A699021-715B-4444-A7FD-32366802FDC4}" type="datetime1">
              <a:rPr lang="pl-PL" smtClean="0"/>
              <a:t>5.03.2023</a:t>
            </a:fld>
            <a:endParaRPr lang="pl-PL"/>
          </a:p>
        </p:txBody>
      </p:sp>
      <p:sp>
        <p:nvSpPr>
          <p:cNvPr id="6" name="Symbol zastępczy stopki 5">
            <a:extLst>
              <a:ext uri="{FF2B5EF4-FFF2-40B4-BE49-F238E27FC236}">
                <a16:creationId xmlns:a16="http://schemas.microsoft.com/office/drawing/2014/main" id="{9491C99B-19BD-4D15-B546-4736144204A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86740E9-24B5-4AC1-BFD2-DC1521C1EE6D}"/>
              </a:ext>
            </a:extLst>
          </p:cNvPr>
          <p:cNvSpPr>
            <a:spLocks noGrp="1"/>
          </p:cNvSpPr>
          <p:nvPr>
            <p:ph type="sldNum" sz="quarter" idx="12"/>
          </p:nvPr>
        </p:nvSpPr>
        <p:spPr/>
        <p:txBody>
          <a:bodyPr/>
          <a:lstStyle/>
          <a:p>
            <a:fld id="{00DCECB0-2B7F-46A6-A7C1-2A7C9C83B457}" type="slidenum">
              <a:rPr lang="pl-PL" smtClean="0"/>
              <a:t>‹#›</a:t>
            </a:fld>
            <a:endParaRPr lang="pl-PL"/>
          </a:p>
        </p:txBody>
      </p:sp>
    </p:spTree>
    <p:extLst>
      <p:ext uri="{BB962C8B-B14F-4D97-AF65-F5344CB8AC3E}">
        <p14:creationId xmlns:p14="http://schemas.microsoft.com/office/powerpoint/2010/main" val="155300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E2413A5-4577-4E73-981C-941E9063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2167025-EDFF-42C7-83DD-7D54F6864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0B053F5-8B10-4533-83D6-D3164E8FC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18064-9F05-4E7C-B1CB-6F39B8085A96}" type="datetime1">
              <a:rPr lang="pl-PL" smtClean="0"/>
              <a:t>5.03.2023</a:t>
            </a:fld>
            <a:endParaRPr lang="pl-PL"/>
          </a:p>
        </p:txBody>
      </p:sp>
      <p:sp>
        <p:nvSpPr>
          <p:cNvPr id="5" name="Symbol zastępczy stopki 4">
            <a:extLst>
              <a:ext uri="{FF2B5EF4-FFF2-40B4-BE49-F238E27FC236}">
                <a16:creationId xmlns:a16="http://schemas.microsoft.com/office/drawing/2014/main" id="{0A772947-68C6-4204-944B-0A84382F2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781981B-58DA-470F-B259-C898D6F87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CECB0-2B7F-46A6-A7C1-2A7C9C83B457}" type="slidenum">
              <a:rPr lang="pl-PL" smtClean="0"/>
              <a:t>‹#›</a:t>
            </a:fld>
            <a:endParaRPr lang="pl-PL"/>
          </a:p>
        </p:txBody>
      </p:sp>
    </p:spTree>
    <p:extLst>
      <p:ext uri="{BB962C8B-B14F-4D97-AF65-F5344CB8AC3E}">
        <p14:creationId xmlns:p14="http://schemas.microsoft.com/office/powerpoint/2010/main" val="199030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410" y="306880"/>
            <a:ext cx="6875180" cy="3437591"/>
          </a:xfrm>
          <a:prstGeom prst="rect">
            <a:avLst/>
          </a:prstGeom>
        </p:spPr>
      </p:pic>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4763744" y="5988985"/>
            <a:ext cx="2823990" cy="452169"/>
          </a:xfrm>
        </p:spPr>
        <p:txBody>
          <a:bodyPr>
            <a:normAutofit/>
          </a:bodyPr>
          <a:lstStyle/>
          <a:p>
            <a:r>
              <a:rPr lang="pl-PL" sz="1500" dirty="0"/>
              <a:t>www.jbp-law.pl</a:t>
            </a:r>
          </a:p>
        </p:txBody>
      </p:sp>
      <p:sp>
        <p:nvSpPr>
          <p:cNvPr id="7" name="pole tekstowe 6">
            <a:extLst>
              <a:ext uri="{FF2B5EF4-FFF2-40B4-BE49-F238E27FC236}">
                <a16:creationId xmlns:a16="http://schemas.microsoft.com/office/drawing/2014/main" id="{8D4C462F-CABC-44B7-978A-3D57D5345012}"/>
              </a:ext>
            </a:extLst>
          </p:cNvPr>
          <p:cNvSpPr txBox="1">
            <a:spLocks noChangeAspect="1"/>
          </p:cNvSpPr>
          <p:nvPr/>
        </p:nvSpPr>
        <p:spPr>
          <a:xfrm>
            <a:off x="1002535" y="3429000"/>
            <a:ext cx="10014333" cy="1200329"/>
          </a:xfrm>
          <a:prstGeom prst="rect">
            <a:avLst/>
          </a:prstGeom>
          <a:noFill/>
        </p:spPr>
        <p:txBody>
          <a:bodyPr wrap="square" lIns="91440" tIns="45720" rIns="91440" bIns="45720" rtlCol="0" anchor="t">
            <a:spAutoFit/>
          </a:bodyPr>
          <a:lstStyle/>
          <a:p>
            <a:pPr algn="ctr"/>
            <a:r>
              <a:rPr lang="pl-PL" sz="2400" b="1" dirty="0">
                <a:solidFill>
                  <a:schemeClr val="accent1"/>
                </a:solidFill>
                <a:effectLst/>
                <a:latin typeface="Georgia" panose="02040502050405020303" pitchFamily="18" charset="0"/>
              </a:rPr>
              <a:t>Tajemnica przedsiębiorstwa w świetle praktyki zamawiających i najnowszego orzecznictwa Krajowej Izby Odwoławczej oraz Trybunału Sprawiedliwości Unii Europejskiej </a:t>
            </a:r>
            <a:endParaRPr lang="en-US" sz="2400" b="1" dirty="0" err="1">
              <a:solidFill>
                <a:schemeClr val="accent1"/>
              </a:solidFill>
              <a:latin typeface="Georgia" panose="02040502050405020303" pitchFamily="18" charset="0"/>
            </a:endParaRPr>
          </a:p>
        </p:txBody>
      </p:sp>
    </p:spTree>
    <p:extLst>
      <p:ext uri="{BB962C8B-B14F-4D97-AF65-F5344CB8AC3E}">
        <p14:creationId xmlns:p14="http://schemas.microsoft.com/office/powerpoint/2010/main" val="208107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429802"/>
          </a:xfrm>
          <a:prstGeom prst="rect">
            <a:avLst/>
          </a:prstGeom>
          <a:noFill/>
        </p:spPr>
        <p:txBody>
          <a:bodyPr wrap="square" rtlCol="0">
            <a:spAutoFit/>
          </a:bodyPr>
          <a:lstStyle/>
          <a:p>
            <a:pPr algn="just"/>
            <a:r>
              <a:rPr lang="pl-PL" sz="2800" b="1" u="sng" dirty="0">
                <a:latin typeface="Georgia" panose="02040502050405020303" pitchFamily="18" charset="0"/>
              </a:rPr>
              <a:t>KIO 925/22 – tajne osoby</a:t>
            </a:r>
          </a:p>
          <a:p>
            <a:pPr algn="just"/>
            <a:endParaRPr lang="pl-PL" sz="1600" b="1" u="sng" dirty="0">
              <a:latin typeface="Georgia" panose="02040502050405020303" pitchFamily="18" charset="0"/>
            </a:endParaRPr>
          </a:p>
          <a:p>
            <a:pPr algn="just">
              <a:lnSpc>
                <a:spcPct val="120000"/>
              </a:lnSpc>
              <a:spcAft>
                <a:spcPts val="1800"/>
              </a:spcAft>
              <a:buClr>
                <a:srgbClr val="6191B4"/>
              </a:buClr>
            </a:pPr>
            <a:r>
              <a:rPr lang="pl-PL" sz="2000" b="0" i="0" u="none" strike="noStrike" dirty="0">
                <a:solidFill>
                  <a:srgbClr val="333333"/>
                </a:solidFill>
                <a:effectLst/>
                <a:latin typeface="Georgia" panose="02040502050405020303" pitchFamily="18" charset="0"/>
              </a:rPr>
              <a:t>W interesie wykonawcy winno być zabezpieczenie się przed utratą kluczowych pracowników poprzez stworzenie atrakcyjnych warunków pracy i płacy, aby osoby takie nie były zainteresowane ofertą konkurencyjnych firm. Okoliczność, że pracownicy mogą przejawiać chęć zmiany pracodawcy w sytuacji, gdy dotychczasowe warunki zatrudnienia im nie odpowiadają (np. z powodu stawek wynagrodzenia niższych od rynkowych) jest praktyką powszechną, dotyczącą każdej branży, nie tylko rynku budowlanego. W tej sytuacji konieczne jest zapewnienie przez pracodawcę np. odpowiedniego wynagrodzenia dla pracowników, korzystnych warunków zatrudnienia, a także zawarcie odpowiednich umów o zakazie konkurencji. Powoływanie się zaś na tajemnicę przedsiębiorstwa jako narzędzie do ochrony specjalistów przeznaczonych do realizacji zamówienia, w świetle zasady jawności postępowania należy uznać za nieprawidłowe.</a:t>
            </a:r>
            <a:endParaRPr lang="pl-PL" b="1" dirty="0">
              <a:latin typeface="Georgia" panose="02040502050405020303" pitchFamily="18" charset="0"/>
            </a:endParaRPr>
          </a:p>
        </p:txBody>
      </p:sp>
    </p:spTree>
    <p:extLst>
      <p:ext uri="{BB962C8B-B14F-4D97-AF65-F5344CB8AC3E}">
        <p14:creationId xmlns:p14="http://schemas.microsoft.com/office/powerpoint/2010/main" val="225146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948534"/>
          </a:xfrm>
          <a:prstGeom prst="rect">
            <a:avLst/>
          </a:prstGeom>
          <a:noFill/>
        </p:spPr>
        <p:txBody>
          <a:bodyPr wrap="square" rtlCol="0">
            <a:spAutoFit/>
          </a:bodyPr>
          <a:lstStyle/>
          <a:p>
            <a:pPr algn="just"/>
            <a:r>
              <a:rPr lang="pl-PL" sz="2800" b="1" u="sng" dirty="0">
                <a:latin typeface="Georgia" panose="02040502050405020303" pitchFamily="18" charset="0"/>
              </a:rPr>
              <a:t>KIO 3483/20 – tajne uzasadnienie utajnienia</a:t>
            </a:r>
          </a:p>
          <a:p>
            <a:pPr algn="just"/>
            <a:endParaRPr lang="pl-PL" sz="1600" b="1" u="sng" dirty="0">
              <a:latin typeface="Georgia" panose="02040502050405020303" pitchFamily="18" charset="0"/>
            </a:endParaRPr>
          </a:p>
          <a:p>
            <a:pPr algn="just">
              <a:lnSpc>
                <a:spcPct val="120000"/>
              </a:lnSpc>
              <a:spcAft>
                <a:spcPts val="1800"/>
              </a:spcAft>
              <a:buClr>
                <a:srgbClr val="6191B4"/>
              </a:buClr>
            </a:pPr>
            <a:r>
              <a:rPr lang="pl-PL" sz="1900" b="0" i="0" u="none" strike="noStrike" dirty="0">
                <a:solidFill>
                  <a:srgbClr val="333333"/>
                </a:solidFill>
                <a:effectLst/>
                <a:latin typeface="Georgia" panose="02040502050405020303" pitchFamily="18" charset="0"/>
              </a:rPr>
              <a:t>W świetle art. 11 ust. 2 </a:t>
            </a:r>
            <a:r>
              <a:rPr lang="pl-PL" sz="1900" b="0" i="0" u="none" strike="noStrike" dirty="0" err="1">
                <a:solidFill>
                  <a:srgbClr val="333333"/>
                </a:solidFill>
                <a:effectLst/>
                <a:latin typeface="Georgia" panose="02040502050405020303" pitchFamily="18" charset="0"/>
              </a:rPr>
              <a:t>u.z.n.k</a:t>
            </a:r>
            <a:r>
              <a:rPr lang="pl-PL" sz="1900" b="0" i="0" u="none" strike="noStrike" dirty="0">
                <a:solidFill>
                  <a:srgbClr val="333333"/>
                </a:solidFill>
                <a:effectLst/>
                <a:latin typeface="Georgia" panose="02040502050405020303" pitchFamily="18" charset="0"/>
              </a:rPr>
              <a:t>., ani treść tych dokumentów nie uzasadnia zakwalifikowania ich jako tajemnicy przedsiębiorstwa (w szczególności nie stanowią informacji technicznej, technologicznej, organizacyjnej przedsiębiorstwa lub innej posiadającej wartość gospodarczą), ani w ogóle nie może być dopuszczalne zastrzeganie tajemnicy samego uzasadnienia zastrzeżenia. Uzasadnienie zastrzeżenia tajemnicy przedsiębiorstwa jest informacją odrębną od informacji zastrzeżonych i jego celem jest umożliwienie zamawiającemu oraz ewentualnie innym wykonawcom uczestniczącym w postępowaniu, dokonanie oceny zasadności tego zastrzeżenia. Uzasadnienie z natury rzeczy nie powinno zawierać informacji zastrzeżonych (i w niniejszej sprawie nie zawiera), a jedynie argumenty mające na celu wykazanie przesłanek z art. 11 ust. 2 </a:t>
            </a:r>
            <a:r>
              <a:rPr lang="pl-PL" sz="1900" b="0" i="0" u="none" strike="noStrike" dirty="0" err="1">
                <a:solidFill>
                  <a:srgbClr val="333333"/>
                </a:solidFill>
                <a:effectLst/>
                <a:latin typeface="Georgia" panose="02040502050405020303" pitchFamily="18" charset="0"/>
              </a:rPr>
              <a:t>u.z.n.k</a:t>
            </a:r>
            <a:r>
              <a:rPr lang="pl-PL" sz="1900" b="0" i="0" u="none" strike="noStrike" dirty="0">
                <a:solidFill>
                  <a:srgbClr val="333333"/>
                </a:solidFill>
                <a:effectLst/>
                <a:latin typeface="Georgia" panose="02040502050405020303" pitchFamily="18" charset="0"/>
              </a:rPr>
              <a:t>. Nieujawnienie uzasadnienia zastrzeżenia tajemnicy przedsiębiorstwa prowadzi zatem nie tylko do naruszenia ww. przepisu i art. 8 </a:t>
            </a:r>
            <a:r>
              <a:rPr lang="pl-PL" sz="1900" b="0" i="0" u="none" strike="noStrike" dirty="0" err="1">
                <a:solidFill>
                  <a:srgbClr val="333333"/>
                </a:solidFill>
                <a:effectLst/>
                <a:latin typeface="Georgia" panose="02040502050405020303" pitchFamily="18" charset="0"/>
              </a:rPr>
              <a:t>p.z.p</a:t>
            </a:r>
            <a:r>
              <a:rPr lang="pl-PL" sz="1900" b="0" i="0" u="none" strike="noStrike" dirty="0">
                <a:solidFill>
                  <a:srgbClr val="333333"/>
                </a:solidFill>
                <a:effectLst/>
                <a:latin typeface="Georgia" panose="02040502050405020303" pitchFamily="18" charset="0"/>
              </a:rPr>
              <a:t>., ale też art. 7 ust. 1 </a:t>
            </a:r>
            <a:r>
              <a:rPr lang="pl-PL" sz="1900" b="0" i="0" u="none" strike="noStrike" dirty="0" err="1">
                <a:solidFill>
                  <a:srgbClr val="333333"/>
                </a:solidFill>
                <a:effectLst/>
                <a:latin typeface="Georgia" panose="02040502050405020303" pitchFamily="18" charset="0"/>
              </a:rPr>
              <a:t>p.z.p</a:t>
            </a:r>
            <a:r>
              <a:rPr lang="pl-PL" sz="1900" b="0" i="0" u="none" strike="noStrike" dirty="0">
                <a:solidFill>
                  <a:srgbClr val="333333"/>
                </a:solidFill>
                <a:effectLst/>
                <a:latin typeface="Georgia" panose="02040502050405020303" pitchFamily="18" charset="0"/>
              </a:rPr>
              <a:t>. poprzez ograniczenie innym wykonawcom możliwości kwestionowania zasadności zastrzeżenia w drodze środków ochrony prawnej. </a:t>
            </a:r>
            <a:endParaRPr lang="pl-PL" sz="1900" b="1" dirty="0">
              <a:latin typeface="Georgia" panose="02040502050405020303" pitchFamily="18" charset="0"/>
            </a:endParaRPr>
          </a:p>
        </p:txBody>
      </p:sp>
    </p:spTree>
    <p:extLst>
      <p:ext uri="{BB962C8B-B14F-4D97-AF65-F5344CB8AC3E}">
        <p14:creationId xmlns:p14="http://schemas.microsoft.com/office/powerpoint/2010/main" val="368964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3514808"/>
          </a:xfrm>
          <a:prstGeom prst="rect">
            <a:avLst/>
          </a:prstGeom>
          <a:noFill/>
        </p:spPr>
        <p:txBody>
          <a:bodyPr wrap="square" rtlCol="0">
            <a:spAutoFit/>
          </a:bodyPr>
          <a:lstStyle/>
          <a:p>
            <a:pPr algn="just"/>
            <a:r>
              <a:rPr lang="pl-PL" sz="2800" b="1" u="sng" dirty="0">
                <a:latin typeface="Georgia" panose="02040502050405020303" pitchFamily="18" charset="0"/>
              </a:rPr>
              <a:t>Jak to jest z zastrzeżeniami?</a:t>
            </a:r>
          </a:p>
          <a:p>
            <a:pPr algn="just"/>
            <a:endParaRPr lang="pl-PL" sz="1600" b="1" u="sng" dirty="0">
              <a:latin typeface="Georgia" panose="02040502050405020303" pitchFamily="18" charset="0"/>
            </a:endParaRPr>
          </a:p>
          <a:p>
            <a:pPr algn="just">
              <a:lnSpc>
                <a:spcPct val="120000"/>
              </a:lnSpc>
              <a:spcAft>
                <a:spcPts val="1800"/>
              </a:spcAft>
              <a:buClr>
                <a:srgbClr val="6191B4"/>
              </a:buClr>
            </a:pPr>
            <a:endParaRPr lang="pl-PL" sz="2000" dirty="0">
              <a:latin typeface="Georgia" panose="02040502050405020303" pitchFamily="18" charset="0"/>
            </a:endParaRPr>
          </a:p>
          <a:p>
            <a:pPr marL="457200" indent="-457200" algn="just">
              <a:lnSpc>
                <a:spcPct val="120000"/>
              </a:lnSpc>
              <a:spcAft>
                <a:spcPts val="1800"/>
              </a:spcAft>
              <a:buClr>
                <a:srgbClr val="6191B4"/>
              </a:buClr>
              <a:buFont typeface="+mj-lt"/>
              <a:buAutoNum type="arabicPeriod"/>
            </a:pPr>
            <a:r>
              <a:rPr lang="pl-PL" sz="2000" dirty="0">
                <a:latin typeface="Georgia" panose="02040502050405020303" pitchFamily="18" charset="0"/>
              </a:rPr>
              <a:t>Wykaz osób</a:t>
            </a:r>
          </a:p>
          <a:p>
            <a:pPr marL="457200" indent="-457200" algn="just">
              <a:lnSpc>
                <a:spcPct val="120000"/>
              </a:lnSpc>
              <a:spcAft>
                <a:spcPts val="1800"/>
              </a:spcAft>
              <a:buClr>
                <a:srgbClr val="6191B4"/>
              </a:buClr>
              <a:buFont typeface="+mj-lt"/>
              <a:buAutoNum type="arabicPeriod"/>
            </a:pPr>
            <a:r>
              <a:rPr lang="pl-PL" sz="2000" dirty="0">
                <a:latin typeface="Georgia" panose="02040502050405020303" pitchFamily="18" charset="0"/>
              </a:rPr>
              <a:t>Uzasadnienie dla tajemnicy przedsiębiorstwa</a:t>
            </a:r>
          </a:p>
          <a:p>
            <a:pPr marL="457200" indent="-457200" algn="just">
              <a:lnSpc>
                <a:spcPct val="120000"/>
              </a:lnSpc>
              <a:spcAft>
                <a:spcPts val="1800"/>
              </a:spcAft>
              <a:buClr>
                <a:srgbClr val="6191B4"/>
              </a:buClr>
              <a:buFont typeface="+mj-lt"/>
              <a:buAutoNum type="arabicPeriod"/>
            </a:pPr>
            <a:r>
              <a:rPr lang="pl-PL" sz="2000" dirty="0">
                <a:latin typeface="Georgia" panose="02040502050405020303" pitchFamily="18" charset="0"/>
              </a:rPr>
              <a:t>Realizacja dla publicznych </a:t>
            </a:r>
          </a:p>
          <a:p>
            <a:pPr marL="457200" indent="-457200" algn="just">
              <a:lnSpc>
                <a:spcPct val="120000"/>
              </a:lnSpc>
              <a:spcAft>
                <a:spcPts val="1800"/>
              </a:spcAft>
              <a:buClr>
                <a:srgbClr val="6191B4"/>
              </a:buClr>
              <a:buFont typeface="+mj-lt"/>
              <a:buAutoNum type="arabicPeriod"/>
            </a:pPr>
            <a:r>
              <a:rPr lang="pl-PL" sz="2000" dirty="0">
                <a:latin typeface="Georgia" panose="02040502050405020303" pitchFamily="18" charset="0"/>
              </a:rPr>
              <a:t>Udostępnianie pierwotnie zastrzeżonych</a:t>
            </a:r>
          </a:p>
        </p:txBody>
      </p:sp>
    </p:spTree>
    <p:extLst>
      <p:ext uri="{BB962C8B-B14F-4D97-AF65-F5344CB8AC3E}">
        <p14:creationId xmlns:p14="http://schemas.microsoft.com/office/powerpoint/2010/main" val="400880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3506473"/>
          </a:xfrm>
          <a:prstGeom prst="rect">
            <a:avLst/>
          </a:prstGeom>
          <a:noFill/>
        </p:spPr>
        <p:txBody>
          <a:bodyPr wrap="square" rtlCol="0">
            <a:spAutoFit/>
          </a:bodyPr>
          <a:lstStyle/>
          <a:p>
            <a:pPr algn="just"/>
            <a:r>
              <a:rPr lang="pl-PL" sz="2800" b="1" u="sng" dirty="0">
                <a:latin typeface="Georgia" panose="02040502050405020303" pitchFamily="18" charset="0"/>
              </a:rPr>
              <a:t>Wyrok TSUE C-54/21</a:t>
            </a:r>
          </a:p>
          <a:p>
            <a:pPr algn="just"/>
            <a:endParaRPr lang="pl-PL" sz="1600" b="1" u="sng" dirty="0">
              <a:latin typeface="Georgia" panose="02040502050405020303" pitchFamily="18" charset="0"/>
            </a:endParaRPr>
          </a:p>
          <a:p>
            <a:pPr algn="just">
              <a:lnSpc>
                <a:spcPct val="120000"/>
              </a:lnSpc>
              <a:spcAft>
                <a:spcPts val="1800"/>
              </a:spcAft>
              <a:buClr>
                <a:srgbClr val="6191B4"/>
              </a:buClr>
            </a:pPr>
            <a:endParaRPr lang="pl-PL" sz="2000" dirty="0">
              <a:latin typeface="Georgia" panose="02040502050405020303" pitchFamily="18" charset="0"/>
            </a:endParaRPr>
          </a:p>
          <a:p>
            <a:pPr algn="just">
              <a:lnSpc>
                <a:spcPct val="120000"/>
              </a:lnSpc>
              <a:spcAft>
                <a:spcPts val="1800"/>
              </a:spcAft>
              <a:buClr>
                <a:srgbClr val="6191B4"/>
              </a:buClr>
            </a:pPr>
            <a:r>
              <a:rPr lang="pl-PL" sz="2000" dirty="0">
                <a:latin typeface="Georgia" panose="02040502050405020303" pitchFamily="18" charset="0"/>
              </a:rPr>
              <a:t>Jakie wnioski płyną z tego wyroku?</a:t>
            </a:r>
          </a:p>
          <a:p>
            <a:pPr algn="just">
              <a:lnSpc>
                <a:spcPct val="120000"/>
              </a:lnSpc>
              <a:spcAft>
                <a:spcPts val="1800"/>
              </a:spcAft>
              <a:buClr>
                <a:srgbClr val="6191B4"/>
              </a:buClr>
            </a:pPr>
            <a:r>
              <a:rPr lang="pl-PL" sz="2000" dirty="0">
                <a:latin typeface="Georgia" panose="02040502050405020303" pitchFamily="18" charset="0"/>
              </a:rPr>
              <a:t>Dla wykonawcy?</a:t>
            </a:r>
          </a:p>
          <a:p>
            <a:pPr algn="just">
              <a:lnSpc>
                <a:spcPct val="120000"/>
              </a:lnSpc>
              <a:spcAft>
                <a:spcPts val="1800"/>
              </a:spcAft>
              <a:buClr>
                <a:srgbClr val="6191B4"/>
              </a:buClr>
            </a:pPr>
            <a:r>
              <a:rPr lang="pl-PL" sz="2000" dirty="0">
                <a:latin typeface="Georgia" panose="02040502050405020303" pitchFamily="18" charset="0"/>
              </a:rPr>
              <a:t>Dla zamawiającego?</a:t>
            </a:r>
          </a:p>
          <a:p>
            <a:pPr algn="just">
              <a:lnSpc>
                <a:spcPct val="120000"/>
              </a:lnSpc>
              <a:spcAft>
                <a:spcPts val="1800"/>
              </a:spcAft>
              <a:buClr>
                <a:srgbClr val="6191B4"/>
              </a:buClr>
            </a:pPr>
            <a:r>
              <a:rPr lang="pl-PL" sz="2000" dirty="0">
                <a:latin typeface="Georgia" panose="02040502050405020303" pitchFamily="18" charset="0"/>
              </a:rPr>
              <a:t>Jaka powinna być praktyka?</a:t>
            </a:r>
          </a:p>
        </p:txBody>
      </p:sp>
    </p:spTree>
    <p:extLst>
      <p:ext uri="{BB962C8B-B14F-4D97-AF65-F5344CB8AC3E}">
        <p14:creationId xmlns:p14="http://schemas.microsoft.com/office/powerpoint/2010/main" val="415764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1178805" y="1927952"/>
            <a:ext cx="6466902" cy="3844197"/>
          </a:xfrm>
        </p:spPr>
        <p:txBody>
          <a:bodyPr anchor="t" anchorCtr="0">
            <a:noAutofit/>
          </a:bodyPr>
          <a:lstStyle/>
          <a:p>
            <a:r>
              <a:rPr lang="pl-PL" sz="2500" b="1" dirty="0">
                <a:solidFill>
                  <a:schemeClr val="accent1">
                    <a:lumMod val="75000"/>
                  </a:schemeClr>
                </a:solidFill>
                <a:latin typeface="Arial" panose="020B0604020202020204" pitchFamily="34" charset="0"/>
                <a:cs typeface="Arial" panose="020B0604020202020204" pitchFamily="34" charset="0"/>
              </a:rPr>
              <a:t>Mateusz Brzeziński</a:t>
            </a:r>
            <a:br>
              <a:rPr lang="pl-PL" sz="2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Partner</a:t>
            </a:r>
            <a:br>
              <a:rPr lang="pl-PL" sz="1500" dirty="0">
                <a:latin typeface="Arial" panose="020B0604020202020204" pitchFamily="34" charset="0"/>
                <a:cs typeface="Arial" panose="020B0604020202020204" pitchFamily="34" charset="0"/>
              </a:rPr>
            </a:br>
            <a:br>
              <a:rPr lang="pl-PL" sz="1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m.brzezinski@jbp-law.pl</a:t>
            </a:r>
            <a:br>
              <a:rPr lang="pl-PL" sz="1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+48 725 123 770</a:t>
            </a:r>
            <a:br>
              <a:rPr lang="pl-PL" sz="1500" dirty="0">
                <a:latin typeface="Arial" panose="020B0604020202020204" pitchFamily="34" charset="0"/>
                <a:cs typeface="Arial" panose="020B0604020202020204" pitchFamily="34" charset="0"/>
              </a:rPr>
            </a:br>
            <a:br>
              <a:rPr lang="pl-PL" sz="1500" dirty="0">
                <a:latin typeface="Arial" panose="020B0604020202020204" pitchFamily="34" charset="0"/>
                <a:cs typeface="Arial" panose="020B0604020202020204" pitchFamily="34" charset="0"/>
              </a:rPr>
            </a:br>
            <a:br>
              <a:rPr lang="pl-PL" sz="1500" dirty="0">
                <a:latin typeface="Arial" panose="020B0604020202020204" pitchFamily="34" charset="0"/>
                <a:cs typeface="Arial" panose="020B0604020202020204" pitchFamily="34" charset="0"/>
              </a:rPr>
            </a:br>
            <a:br>
              <a:rPr lang="pl-PL" sz="1500" b="1" dirty="0">
                <a:latin typeface="Arial" panose="020B0604020202020204" pitchFamily="34" charset="0"/>
                <a:cs typeface="Arial" panose="020B0604020202020204" pitchFamily="34" charset="0"/>
              </a:rPr>
            </a:br>
            <a:r>
              <a:rPr lang="pl-PL" sz="1500" b="1" dirty="0">
                <a:latin typeface="Arial" panose="020B0604020202020204" pitchFamily="34" charset="0"/>
                <a:cs typeface="Arial" panose="020B0604020202020204" pitchFamily="34" charset="0"/>
              </a:rPr>
              <a:t>JBP Jarzyński Brzeziński Partners</a:t>
            </a:r>
            <a:br>
              <a:rPr lang="pl-PL" sz="1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ul. Jugosłowiańska 15b/40</a:t>
            </a:r>
            <a:br>
              <a:rPr lang="pl-PL" sz="1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03-984 Warszawa</a:t>
            </a:r>
            <a:br>
              <a:rPr lang="pl-PL" sz="1500" dirty="0">
                <a:latin typeface="Arial" panose="020B0604020202020204" pitchFamily="34" charset="0"/>
                <a:cs typeface="Arial" panose="020B0604020202020204" pitchFamily="34" charset="0"/>
              </a:rPr>
            </a:br>
            <a:r>
              <a:rPr lang="pl-PL" sz="1500" dirty="0">
                <a:latin typeface="Arial" panose="020B0604020202020204" pitchFamily="34" charset="0"/>
                <a:cs typeface="Arial" panose="020B0604020202020204" pitchFamily="34" charset="0"/>
              </a:rPr>
              <a:t>www.jbp-law.pl</a:t>
            </a:r>
            <a:br>
              <a:rPr lang="pl-PL" sz="1500" dirty="0">
                <a:latin typeface="Arial" panose="020B0604020202020204" pitchFamily="34" charset="0"/>
                <a:cs typeface="Arial" panose="020B0604020202020204" pitchFamily="34" charset="0"/>
              </a:rPr>
            </a:br>
            <a:endParaRPr lang="pl-PL" sz="1500" dirty="0">
              <a:latin typeface="Arial" panose="020B060402020202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pic>
        <p:nvPicPr>
          <p:cNvPr id="4" name="Obraz 3">
            <a:extLst>
              <a:ext uri="{FF2B5EF4-FFF2-40B4-BE49-F238E27FC236}">
                <a16:creationId xmlns:a16="http://schemas.microsoft.com/office/drawing/2014/main" id="{F4807BC5-1927-4950-9D2F-7E69125D8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402" y="1452868"/>
            <a:ext cx="3114359" cy="4671539"/>
          </a:xfrm>
          <a:prstGeom prst="rect">
            <a:avLst/>
          </a:prstGeom>
        </p:spPr>
      </p:pic>
    </p:spTree>
    <p:extLst>
      <p:ext uri="{BB962C8B-B14F-4D97-AF65-F5344CB8AC3E}">
        <p14:creationId xmlns:p14="http://schemas.microsoft.com/office/powerpoint/2010/main" val="335715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45649" y="1134180"/>
            <a:ext cx="11500701" cy="4829014"/>
          </a:xfrm>
          <a:prstGeom prst="rect">
            <a:avLst/>
          </a:prstGeom>
          <a:noFill/>
        </p:spPr>
        <p:txBody>
          <a:bodyPr wrap="square" rtlCol="0">
            <a:spAutoFit/>
          </a:bodyPr>
          <a:lstStyle/>
          <a:p>
            <a:pPr algn="just"/>
            <a:r>
              <a:rPr lang="pl-PL" sz="2800" b="1" u="sng" dirty="0">
                <a:latin typeface="Georgia" panose="02040502050405020303" pitchFamily="18" charset="0"/>
              </a:rPr>
              <a:t>Zasady udzielania zamówień publicznych</a:t>
            </a:r>
          </a:p>
          <a:p>
            <a:pPr algn="just"/>
            <a:endParaRPr lang="pl-PL" sz="1600" b="1" u="sng" dirty="0">
              <a:latin typeface="Georgia" panose="02040502050405020303" pitchFamily="18" charset="0"/>
            </a:endParaRPr>
          </a:p>
          <a:p>
            <a:pPr>
              <a:lnSpc>
                <a:spcPct val="120000"/>
              </a:lnSpc>
              <a:spcBef>
                <a:spcPts val="0"/>
              </a:spcBef>
              <a:spcAft>
                <a:spcPts val="1800"/>
              </a:spcAft>
              <a:buClr>
                <a:srgbClr val="6191B4"/>
              </a:buClr>
            </a:pPr>
            <a:r>
              <a:rPr lang="pl-PL" sz="2400" b="1" dirty="0">
                <a:latin typeface="Georgia" panose="02040502050405020303" pitchFamily="18" charset="0"/>
              </a:rPr>
              <a:t>Art. 18 </a:t>
            </a:r>
            <a:r>
              <a:rPr lang="pl-PL" sz="2400" b="1" dirty="0" err="1">
                <a:latin typeface="Georgia" panose="02040502050405020303" pitchFamily="18" charset="0"/>
              </a:rPr>
              <a:t>nPZP</a:t>
            </a:r>
            <a:endParaRPr lang="pl-PL" sz="2400" b="1" dirty="0">
              <a:latin typeface="Georgia" panose="02040502050405020303" pitchFamily="18" charset="0"/>
            </a:endParaRPr>
          </a:p>
          <a:p>
            <a:pPr marL="457200" indent="-457200" algn="just">
              <a:buFont typeface="+mj-lt"/>
              <a:buAutoNum type="arabicPeriod"/>
            </a:pPr>
            <a:r>
              <a:rPr lang="pl-PL" sz="2000" dirty="0">
                <a:latin typeface="Georgia" panose="02040502050405020303" pitchFamily="18" charset="0"/>
              </a:rPr>
              <a:t>Postępowanie o udzielenie zamówienia jest jawne.</a:t>
            </a:r>
          </a:p>
          <a:p>
            <a:pPr marL="457200" indent="-457200" algn="just">
              <a:buFont typeface="+mj-lt"/>
              <a:buAutoNum type="arabicPeriod"/>
            </a:pPr>
            <a:r>
              <a:rPr lang="pl-PL" sz="2000" dirty="0">
                <a:latin typeface="Georgia" panose="02040502050405020303" pitchFamily="18" charset="0"/>
              </a:rPr>
              <a:t>Zamawiający może ograniczyć dostęp do informacji związanych z postępowaniem o udzielenie zamówienia tylko w przypadkach określonych w ustawie.</a:t>
            </a:r>
          </a:p>
          <a:p>
            <a:pPr marL="457200" indent="-457200" algn="just">
              <a:buFont typeface="+mj-lt"/>
              <a:buAutoNum type="arabicPeriod"/>
            </a:pPr>
            <a:r>
              <a:rPr lang="pl-PL" sz="2000" dirty="0">
                <a:latin typeface="Georgia" panose="02040502050405020303" pitchFamily="18" charset="0"/>
              </a:rPr>
              <a:t>Nie ujawnia się informacji stanowiących tajemnicę przedsiębiorstwa w rozumieniu przepisów ustawy z dnia 16 kwietnia 1993 r. o zwalczaniu nieuczciwej konkurencji (Dz. U. z 2019 r. poz. 1010 i 1649), jeżeli wykonawca, wraz z przekazaniem takich informacji, zastrzegł, że nie mogą być one udostępniane oraz wykazał, że zastrzeżone informacje stanowią tajemnicę przedsiębiorstwa. Wykonawca nie może zastrzec informacji, o których mowa w art. 222 ust. 5.</a:t>
            </a:r>
          </a:p>
          <a:p>
            <a:pPr marL="457200" indent="-457200" algn="just">
              <a:buFont typeface="+mj-lt"/>
              <a:buAutoNum type="arabicPeriod"/>
            </a:pPr>
            <a:r>
              <a:rPr lang="pl-PL" sz="2000" dirty="0">
                <a:latin typeface="Georgia" panose="02040502050405020303" pitchFamily="18" charset="0"/>
              </a:rPr>
              <a:t>Zamawiający może określić w dokumentach zamówienia lub w ogłoszeniu o zamówieniu wymaganie dotyczące zachowania poufnego charakteru informacji przekazanych wykonawcy w toku postępowania o udzielenie zamówienia.</a:t>
            </a:r>
          </a:p>
        </p:txBody>
      </p:sp>
    </p:spTree>
    <p:extLst>
      <p:ext uri="{BB962C8B-B14F-4D97-AF65-F5344CB8AC3E}">
        <p14:creationId xmlns:p14="http://schemas.microsoft.com/office/powerpoint/2010/main" val="102076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799134"/>
          </a:xfrm>
          <a:prstGeom prst="rect">
            <a:avLst/>
          </a:prstGeom>
          <a:noFill/>
        </p:spPr>
        <p:txBody>
          <a:bodyPr wrap="square" rtlCol="0">
            <a:spAutoFit/>
          </a:bodyPr>
          <a:lstStyle/>
          <a:p>
            <a:pPr algn="just"/>
            <a:r>
              <a:rPr lang="pl-PL" sz="2800" b="1" u="sng" dirty="0">
                <a:latin typeface="Georgia" panose="02040502050405020303" pitchFamily="18" charset="0"/>
              </a:rPr>
              <a:t>KIO 2758/21 – kto i co?</a:t>
            </a:r>
          </a:p>
          <a:p>
            <a:pPr algn="just"/>
            <a:endParaRPr lang="pl-PL" sz="1600" b="1" u="sng" dirty="0">
              <a:latin typeface="Georgia" panose="02040502050405020303" pitchFamily="18" charset="0"/>
            </a:endParaRPr>
          </a:p>
          <a:p>
            <a:pPr algn="just">
              <a:lnSpc>
                <a:spcPct val="120000"/>
              </a:lnSpc>
              <a:spcBef>
                <a:spcPts val="0"/>
              </a:spcBef>
              <a:spcAft>
                <a:spcPts val="1800"/>
              </a:spcAft>
              <a:buClr>
                <a:srgbClr val="6191B4"/>
              </a:buClr>
            </a:pPr>
            <a:r>
              <a:rPr lang="pl-PL" sz="2000" dirty="0">
                <a:latin typeface="Georgia" panose="02040502050405020303" pitchFamily="18" charset="0"/>
              </a:rPr>
              <a:t>Jedną z podstawowych zasad obowiązujących w systemie zamówień publicznych jest zasada jawności postępowania, a ograniczenie dostępu do informacji związanych z postępowaniem o udzielenie zamówienia może zachodzić wyłącznie w przypadkach określonych ustawą, co wynika z </a:t>
            </a:r>
            <a:r>
              <a:rPr lang="pl-PL" sz="2000" dirty="0" err="1">
                <a:latin typeface="Georgia" panose="02040502050405020303" pitchFamily="18" charset="0"/>
              </a:rPr>
              <a:t>Pzp</a:t>
            </a:r>
            <a:r>
              <a:rPr lang="pl-PL" sz="2000" dirty="0">
                <a:latin typeface="Georgia" panose="02040502050405020303" pitchFamily="18" charset="0"/>
              </a:rPr>
              <a:t>. Wyjątkiem od tej zasady jest wyłączenie udostępniania informacji stanowiących tajemnicę przedsiębiorstwa, na podstawie art. 18 ust. 3 </a:t>
            </a:r>
            <a:r>
              <a:rPr lang="pl-PL" sz="2000" dirty="0" err="1">
                <a:latin typeface="Georgia" panose="02040502050405020303" pitchFamily="18" charset="0"/>
              </a:rPr>
              <a:t>p.z.p</a:t>
            </a:r>
            <a:r>
              <a:rPr lang="pl-PL" sz="2000" dirty="0">
                <a:latin typeface="Georgia" panose="02040502050405020303" pitchFamily="18" charset="0"/>
              </a:rPr>
              <a:t>. W świetle art. 18 ust. 3 </a:t>
            </a:r>
            <a:r>
              <a:rPr lang="pl-PL" sz="2000" dirty="0" err="1">
                <a:latin typeface="Georgia" panose="02040502050405020303" pitchFamily="18" charset="0"/>
              </a:rPr>
              <a:t>p.z.p</a:t>
            </a:r>
            <a:r>
              <a:rPr lang="pl-PL" sz="2000" dirty="0">
                <a:latin typeface="Georgia" panose="02040502050405020303" pitchFamily="18" charset="0"/>
              </a:rPr>
              <a:t>., nie ujawnia się informacji stanowiących tajemnicę przedsiębiorstwa pod warunkiem wykazania przez wykonawcę zasadności ich zastrzeżenia. Jak wynika z przywołanego przepisu, </a:t>
            </a:r>
            <a:r>
              <a:rPr lang="pl-PL" sz="2000" b="1" u="sng" dirty="0">
                <a:latin typeface="Georgia" panose="02040502050405020303" pitchFamily="18" charset="0"/>
              </a:rPr>
              <a:t>na wykonawcę nałożono obowiązek wykazania Zamawiającemu przesłanek zastrzeżenia informacji jako tajemnicy przedsiębiorstwa</a:t>
            </a:r>
            <a:r>
              <a:rPr lang="pl-PL" sz="2000" dirty="0">
                <a:latin typeface="Georgia" panose="02040502050405020303" pitchFamily="18" charset="0"/>
              </a:rPr>
              <a:t>. W konsekwencji rolą Zamawiającego w toku badania złożonych dokumentów jest ustalenie, czy wykonawca temu obowiązkowi sprostał udowadniając, że zastrzeżone informacje stanowią tajemnicę przedsiębiorstwa.</a:t>
            </a:r>
            <a:endParaRPr lang="pl-PL" dirty="0">
              <a:latin typeface="Georgia" panose="02040502050405020303" pitchFamily="18" charset="0"/>
            </a:endParaRPr>
          </a:p>
        </p:txBody>
      </p:sp>
    </p:spTree>
    <p:extLst>
      <p:ext uri="{BB962C8B-B14F-4D97-AF65-F5344CB8AC3E}">
        <p14:creationId xmlns:p14="http://schemas.microsoft.com/office/powerpoint/2010/main" val="316221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3389902"/>
          </a:xfrm>
          <a:prstGeom prst="rect">
            <a:avLst/>
          </a:prstGeom>
          <a:noFill/>
        </p:spPr>
        <p:txBody>
          <a:bodyPr wrap="square" rtlCol="0">
            <a:spAutoFit/>
          </a:bodyPr>
          <a:lstStyle/>
          <a:p>
            <a:pPr algn="just"/>
            <a:r>
              <a:rPr lang="pl-PL" sz="2800" b="1" u="sng" dirty="0">
                <a:latin typeface="Georgia" panose="02040502050405020303" pitchFamily="18" charset="0"/>
              </a:rPr>
              <a:t>KIO 3762/21 – ograniczenie zasady jawności</a:t>
            </a:r>
          </a:p>
          <a:p>
            <a:pPr algn="just"/>
            <a:endParaRPr lang="pl-PL" sz="2800" b="1" u="sng" dirty="0">
              <a:latin typeface="Georgia" panose="02040502050405020303" pitchFamily="18" charset="0"/>
            </a:endParaRPr>
          </a:p>
          <a:p>
            <a:pPr algn="just"/>
            <a:endParaRPr lang="pl-PL" sz="1600" b="1" u="sng" dirty="0">
              <a:latin typeface="Georgia" panose="02040502050405020303" pitchFamily="18" charset="0"/>
            </a:endParaRPr>
          </a:p>
          <a:p>
            <a:pPr algn="just">
              <a:lnSpc>
                <a:spcPct val="120000"/>
              </a:lnSpc>
              <a:spcBef>
                <a:spcPts val="0"/>
              </a:spcBef>
              <a:spcAft>
                <a:spcPts val="1800"/>
              </a:spcAft>
              <a:buClr>
                <a:srgbClr val="6191B4"/>
              </a:buClr>
            </a:pPr>
            <a:r>
              <a:rPr lang="pl-PL" sz="2000" spc="20" dirty="0">
                <a:effectLst/>
                <a:latin typeface="Georgia" panose="02040502050405020303" pitchFamily="18" charset="0"/>
                <a:ea typeface="Times New Roman" panose="02020603050405020304" pitchFamily="18" charset="0"/>
                <a:cs typeface="Times New Roman" panose="02020603050405020304" pitchFamily="18" charset="0"/>
              </a:rPr>
              <a:t>Ograniczenie jawności postępowania jest wyjątkiem od zasady i należy go interpretować ściśle. </a:t>
            </a:r>
            <a:br>
              <a:rPr lang="pl-PL" sz="2000" spc="20" dirty="0">
                <a:effectLst/>
                <a:latin typeface="Georgia" panose="02040502050405020303" pitchFamily="18" charset="0"/>
                <a:ea typeface="Times New Roman" panose="02020603050405020304" pitchFamily="18" charset="0"/>
                <a:cs typeface="Times New Roman" panose="02020603050405020304" pitchFamily="18" charset="0"/>
              </a:rPr>
            </a:br>
            <a:r>
              <a:rPr lang="pl-PL" sz="2000" spc="20" dirty="0">
                <a:effectLst/>
                <a:latin typeface="Georgia" panose="02040502050405020303" pitchFamily="18" charset="0"/>
                <a:ea typeface="Times New Roman" panose="02020603050405020304" pitchFamily="18" charset="0"/>
                <a:cs typeface="Times New Roman" panose="02020603050405020304" pitchFamily="18" charset="0"/>
              </a:rPr>
              <a:t>Praktyka zamówień publicznych pokazuje, że zastrzeganie szerokiego zakresu informacji przez wykonawców nie służy de facto ochronie tajemnicy przedsiębiorstwa, ale wykorzystywane jest jako narzędzie do nieujawnienia wyjaśnień wykonawcy w obawie przed utratą możliwości uzyskania zamówienia. Takie rozumienie szkody ekonomicznej czy utraty pozycji rynkowej przez wykonawców jest niewłaściwe i nie zasługuje na ochronę.</a:t>
            </a:r>
            <a:r>
              <a:rPr lang="pl-PL" sz="2000" dirty="0">
                <a:effectLst/>
                <a:latin typeface="Georgia" panose="02040502050405020303" pitchFamily="18" charset="0"/>
              </a:rPr>
              <a:t> </a:t>
            </a:r>
            <a:endParaRPr lang="pl-PL" sz="2000" dirty="0">
              <a:latin typeface="Georgia" panose="02040502050405020303" pitchFamily="18" charset="0"/>
            </a:endParaRPr>
          </a:p>
        </p:txBody>
      </p:sp>
    </p:spTree>
    <p:extLst>
      <p:ext uri="{BB962C8B-B14F-4D97-AF65-F5344CB8AC3E}">
        <p14:creationId xmlns:p14="http://schemas.microsoft.com/office/powerpoint/2010/main" val="251890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948534"/>
          </a:xfrm>
          <a:prstGeom prst="rect">
            <a:avLst/>
          </a:prstGeom>
          <a:noFill/>
        </p:spPr>
        <p:txBody>
          <a:bodyPr wrap="square" rtlCol="0">
            <a:spAutoFit/>
          </a:bodyPr>
          <a:lstStyle/>
          <a:p>
            <a:pPr algn="just"/>
            <a:r>
              <a:rPr lang="pl-PL" sz="2800" b="1" u="sng" dirty="0">
                <a:latin typeface="Georgia" panose="02040502050405020303" pitchFamily="18" charset="0"/>
              </a:rPr>
              <a:t>KIO 1633/21 – obowiązek wykonawcy</a:t>
            </a:r>
          </a:p>
          <a:p>
            <a:pPr algn="just"/>
            <a:endParaRPr lang="pl-PL" sz="1600" b="1" u="sng" dirty="0">
              <a:latin typeface="Georgia" panose="02040502050405020303" pitchFamily="18" charset="0"/>
            </a:endParaRPr>
          </a:p>
          <a:p>
            <a:pPr algn="just">
              <a:lnSpc>
                <a:spcPct val="120000"/>
              </a:lnSpc>
              <a:spcBef>
                <a:spcPts val="0"/>
              </a:spcBef>
              <a:spcAft>
                <a:spcPts val="1800"/>
              </a:spcAft>
              <a:buClr>
                <a:srgbClr val="6191B4"/>
              </a:buClr>
            </a:pPr>
            <a:r>
              <a:rPr lang="pl-PL" sz="1900" dirty="0">
                <a:latin typeface="Georgia" panose="02040502050405020303" pitchFamily="18" charset="0"/>
              </a:rPr>
              <a:t>Zasadą jest prowadzenie postępowania o udzielenie zamówienia w sposób jawny. Oznacza to, </a:t>
            </a:r>
            <a:br>
              <a:rPr lang="pl-PL" sz="1900" dirty="0">
                <a:latin typeface="Georgia" panose="02040502050405020303" pitchFamily="18" charset="0"/>
              </a:rPr>
            </a:br>
            <a:r>
              <a:rPr lang="pl-PL" sz="1900" dirty="0">
                <a:latin typeface="Georgia" panose="02040502050405020303" pitchFamily="18" charset="0"/>
              </a:rPr>
              <a:t>że w pierwszej kolejności należy dążyć do zachowania ww. jawności, zaś dopuszczone przez ustawodawcę wyjątki należy traktować w sposób ścisły. Wyjątkiem od zachowania jawności w postępowaniu o udzielenie zamówienia jest m.in. sytuacja, w której wymagana jest ochrona tajemnicy przedsiębiorstwa. </a:t>
            </a:r>
            <a:br>
              <a:rPr lang="pl-PL" sz="1900" dirty="0">
                <a:latin typeface="Georgia" panose="02040502050405020303" pitchFamily="18" charset="0"/>
              </a:rPr>
            </a:br>
            <a:r>
              <a:rPr lang="pl-PL" sz="1900" dirty="0">
                <a:latin typeface="Georgia" panose="02040502050405020303" pitchFamily="18" charset="0"/>
              </a:rPr>
              <a:t>Należy jednak zauważyć, że w art. 18 ust. 3 </a:t>
            </a:r>
            <a:r>
              <a:rPr lang="pl-PL" sz="1900" dirty="0" err="1">
                <a:latin typeface="Georgia" panose="02040502050405020303" pitchFamily="18" charset="0"/>
              </a:rPr>
              <a:t>p.z.p</a:t>
            </a:r>
            <a:r>
              <a:rPr lang="pl-PL" sz="1900" dirty="0">
                <a:latin typeface="Georgia" panose="02040502050405020303" pitchFamily="18" charset="0"/>
              </a:rPr>
              <a:t>. ustawodawca wyraźnie uzależnił zaniechanie ujawnienia określonych informacji od tego, czy wykonawca "wykazał, iż zastrzeżone informacje stanowią tajemnicę przedsiębiorstwa". Ustawodawca posłużył się w tym zakresie sformułowaniem "wykazał", co z całą pewnością nie oznacza wyłącznie "oświadczenia", czy "deklarowania", ale stanowi znacznie silniejszy wymóg "udowodnienia". </a:t>
            </a:r>
            <a:r>
              <a:rPr lang="pl-PL" sz="1900" b="1" dirty="0">
                <a:latin typeface="Georgia" panose="02040502050405020303" pitchFamily="18" charset="0"/>
              </a:rPr>
              <a:t>Tym samym, aby zastrzeżone przez wykonawcę informacje mogły zostać nieujawnione, wykonawca musi najpierw </a:t>
            </a:r>
            <a:r>
              <a:rPr lang="pl-PL" sz="1900" b="1" u="sng" dirty="0">
                <a:latin typeface="Georgia" panose="02040502050405020303" pitchFamily="18" charset="0"/>
              </a:rPr>
              <a:t>"wykazać"</a:t>
            </a:r>
            <a:r>
              <a:rPr lang="pl-PL" sz="1900" b="1" dirty="0">
                <a:latin typeface="Georgia" panose="02040502050405020303" pitchFamily="18" charset="0"/>
              </a:rPr>
              <a:t>, czyli udowodnić, </a:t>
            </a:r>
            <a:br>
              <a:rPr lang="pl-PL" sz="1900" b="1" dirty="0">
                <a:latin typeface="Georgia" panose="02040502050405020303" pitchFamily="18" charset="0"/>
              </a:rPr>
            </a:br>
            <a:r>
              <a:rPr lang="pl-PL" sz="1900" b="1" dirty="0">
                <a:latin typeface="Georgia" panose="02040502050405020303" pitchFamily="18" charset="0"/>
              </a:rPr>
              <a:t>że w stosunku do tych informacji ziściły się wszystkie przesłanki, o których mowa </a:t>
            </a:r>
            <a:br>
              <a:rPr lang="pl-PL" sz="1900" b="1" dirty="0">
                <a:latin typeface="Georgia" panose="02040502050405020303" pitchFamily="18" charset="0"/>
              </a:rPr>
            </a:br>
            <a:r>
              <a:rPr lang="pl-PL" sz="1900" b="1" dirty="0">
                <a:latin typeface="Georgia" panose="02040502050405020303" pitchFamily="18" charset="0"/>
              </a:rPr>
              <a:t>w art. 11 ust. 2 </a:t>
            </a:r>
            <a:r>
              <a:rPr lang="pl-PL" sz="1900" b="1" dirty="0" err="1">
                <a:latin typeface="Georgia" panose="02040502050405020303" pitchFamily="18" charset="0"/>
              </a:rPr>
              <a:t>u.z.n.k</a:t>
            </a:r>
            <a:r>
              <a:rPr lang="pl-PL" sz="1900" b="1" dirty="0">
                <a:latin typeface="Georgia" panose="02040502050405020303" pitchFamily="18" charset="0"/>
              </a:rPr>
              <a:t>.</a:t>
            </a:r>
          </a:p>
        </p:txBody>
      </p:sp>
    </p:spTree>
    <p:extLst>
      <p:ext uri="{BB962C8B-B14F-4D97-AF65-F5344CB8AC3E}">
        <p14:creationId xmlns:p14="http://schemas.microsoft.com/office/powerpoint/2010/main" val="198128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3207032"/>
          </a:xfrm>
          <a:prstGeom prst="rect">
            <a:avLst/>
          </a:prstGeom>
          <a:noFill/>
        </p:spPr>
        <p:txBody>
          <a:bodyPr wrap="square" rtlCol="0">
            <a:spAutoFit/>
          </a:bodyPr>
          <a:lstStyle/>
          <a:p>
            <a:pPr algn="just"/>
            <a:r>
              <a:rPr lang="pl-PL" sz="2800" b="1" u="sng" dirty="0">
                <a:latin typeface="Georgia" panose="02040502050405020303" pitchFamily="18" charset="0"/>
              </a:rPr>
              <a:t>KIO 674/22 – wykazanie</a:t>
            </a:r>
          </a:p>
          <a:p>
            <a:pPr algn="just"/>
            <a:endParaRPr lang="pl-PL" sz="2800" b="1" u="sng" dirty="0">
              <a:latin typeface="Georgia" panose="02040502050405020303" pitchFamily="18" charset="0"/>
            </a:endParaRPr>
          </a:p>
          <a:p>
            <a:pPr algn="just"/>
            <a:endParaRPr lang="pl-PL" sz="1600" b="1" u="sng" dirty="0">
              <a:latin typeface="Georgia" panose="02040502050405020303" pitchFamily="18" charset="0"/>
            </a:endParaRPr>
          </a:p>
          <a:p>
            <a:pPr algn="just">
              <a:lnSpc>
                <a:spcPct val="120000"/>
              </a:lnSpc>
              <a:spcBef>
                <a:spcPts val="0"/>
              </a:spcBef>
              <a:spcAft>
                <a:spcPts val="1800"/>
              </a:spcAft>
              <a:buClr>
                <a:srgbClr val="6191B4"/>
              </a:buClr>
            </a:pPr>
            <a:r>
              <a:rPr lang="pl-PL" sz="1800" spc="20" dirty="0">
                <a:effectLst/>
                <a:latin typeface="Georgia" panose="02040502050405020303" pitchFamily="18" charset="0"/>
                <a:ea typeface="Times New Roman" panose="02020603050405020304" pitchFamily="18" charset="0"/>
                <a:cs typeface="Times New Roman" panose="02020603050405020304" pitchFamily="18" charset="0"/>
              </a:rPr>
              <a:t>Kwestia poparcia zastrzeżenia dowodami ma niewątpliwe, niezwykle istotne znaczenie dla oceny skutecznego wykazania przez wykonawcę posiadania przez określone informację waloru tajemnicy przedsiębiorstwa. </a:t>
            </a:r>
            <a:br>
              <a:rPr lang="pl-PL" sz="1800" spc="20" dirty="0">
                <a:effectLst/>
                <a:latin typeface="Georgia" panose="02040502050405020303" pitchFamily="18" charset="0"/>
                <a:ea typeface="Times New Roman" panose="02020603050405020304" pitchFamily="18" charset="0"/>
                <a:cs typeface="Times New Roman" panose="02020603050405020304" pitchFamily="18" charset="0"/>
              </a:rPr>
            </a:br>
            <a:r>
              <a:rPr lang="pl-PL" sz="1800" spc="20" dirty="0">
                <a:effectLst/>
                <a:latin typeface="Georgia" panose="02040502050405020303" pitchFamily="18" charset="0"/>
                <a:ea typeface="Times New Roman" panose="02020603050405020304" pitchFamily="18" charset="0"/>
                <a:cs typeface="Times New Roman" panose="02020603050405020304" pitchFamily="18" charset="0"/>
              </a:rPr>
              <a:t>Nie sposób uznać, że wykonawca dokonał wykazania tajemnicy przedsiębiorstwa, w sytuacji </a:t>
            </a:r>
            <a:br>
              <a:rPr lang="pl-PL" sz="1800" spc="20" dirty="0">
                <a:effectLst/>
                <a:latin typeface="Georgia" panose="02040502050405020303" pitchFamily="18" charset="0"/>
                <a:ea typeface="Times New Roman" panose="02020603050405020304" pitchFamily="18" charset="0"/>
                <a:cs typeface="Times New Roman" panose="02020603050405020304" pitchFamily="18" charset="0"/>
              </a:rPr>
            </a:br>
            <a:r>
              <a:rPr lang="pl-PL" sz="1800" spc="20" dirty="0">
                <a:effectLst/>
                <a:latin typeface="Georgia" panose="02040502050405020303" pitchFamily="18" charset="0"/>
                <a:ea typeface="Times New Roman" panose="02020603050405020304" pitchFamily="18" charset="0"/>
                <a:cs typeface="Times New Roman" panose="02020603050405020304" pitchFamily="18" charset="0"/>
              </a:rPr>
              <a:t>gdy nie przedstawił żadnych dowodów na poparcie podniesionych twierdzeń, a przedstawienie tego rodzaju dowodów nie stanowiło dla wykonawcy żadnych trudności - tak jest w szczególności, gdy chodzi o dowody na potwierdzenie podjęcia działań mających na celu zachowanie informacji w poufności</a:t>
            </a:r>
            <a:r>
              <a:rPr lang="pl-PL" sz="2000" dirty="0">
                <a:effectLst/>
                <a:latin typeface="Georgia" panose="02040502050405020303" pitchFamily="18" charset="0"/>
              </a:rPr>
              <a:t>.</a:t>
            </a:r>
            <a:endParaRPr lang="pl-PL" b="1" dirty="0">
              <a:latin typeface="Georgia" panose="02040502050405020303" pitchFamily="18" charset="0"/>
            </a:endParaRPr>
          </a:p>
        </p:txBody>
      </p:sp>
    </p:spTree>
    <p:extLst>
      <p:ext uri="{BB962C8B-B14F-4D97-AF65-F5344CB8AC3E}">
        <p14:creationId xmlns:p14="http://schemas.microsoft.com/office/powerpoint/2010/main" val="352679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967001"/>
          </a:xfrm>
          <a:prstGeom prst="rect">
            <a:avLst/>
          </a:prstGeom>
          <a:noFill/>
        </p:spPr>
        <p:txBody>
          <a:bodyPr wrap="square" rtlCol="0">
            <a:spAutoFit/>
          </a:bodyPr>
          <a:lstStyle/>
          <a:p>
            <a:pPr algn="just"/>
            <a:r>
              <a:rPr lang="pl-PL" sz="2800" b="1" u="sng" dirty="0">
                <a:latin typeface="Georgia" panose="02040502050405020303" pitchFamily="18" charset="0"/>
              </a:rPr>
              <a:t>KIO 720/21 – obowiązek zamawiającego</a:t>
            </a:r>
          </a:p>
          <a:p>
            <a:pPr algn="just"/>
            <a:endParaRPr lang="pl-PL" sz="1600" b="1" u="sng" dirty="0">
              <a:latin typeface="Georgia" panose="02040502050405020303" pitchFamily="18" charset="0"/>
            </a:endParaRPr>
          </a:p>
          <a:p>
            <a:pPr algn="just">
              <a:lnSpc>
                <a:spcPct val="120000"/>
              </a:lnSpc>
              <a:spcBef>
                <a:spcPts val="0"/>
              </a:spcBef>
              <a:spcAft>
                <a:spcPts val="1800"/>
              </a:spcAft>
              <a:buClr>
                <a:srgbClr val="6191B4"/>
              </a:buClr>
            </a:pPr>
            <a:br>
              <a:rPr lang="pl-PL" sz="2000" dirty="0">
                <a:latin typeface="Georgia" panose="02040502050405020303" pitchFamily="18" charset="0"/>
              </a:rPr>
            </a:br>
            <a:r>
              <a:rPr lang="pl-PL" sz="1900" dirty="0">
                <a:latin typeface="Georgia" panose="02040502050405020303" pitchFamily="18" charset="0"/>
              </a:rPr>
              <a:t>Zamawiający przychylając się do wniosku danego wykonawcy o zastrzeżeniu określonych informacji jako tajemnica przedsiębiorstwa, winien dokonać weryfikacji prawdziwości stanowiska oferenta odnośnie charakteru (statusu) tych informacji. </a:t>
            </a:r>
            <a:r>
              <a:rPr lang="pl-PL" sz="1900" b="1" dirty="0">
                <a:latin typeface="Georgia" panose="02040502050405020303" pitchFamily="18" charset="0"/>
              </a:rPr>
              <a:t>Weryfikacja prawdziwości stanowiska oferenta nie może odbyć się wyłącznie poprzez bezrefleksyjne zaaprobowanie wyjaśnień danego wykonawcy, ale winna być oparta obiektywnymi przesłankami, gdyż tylko na ich podstawie można zweryfikować prawdziwość subiektywnych twierdzeń wykonawcy</a:t>
            </a:r>
            <a:r>
              <a:rPr lang="pl-PL" sz="1900" dirty="0">
                <a:latin typeface="Georgia" panose="02040502050405020303" pitchFamily="18" charset="0"/>
              </a:rPr>
              <a:t>. </a:t>
            </a:r>
            <a:br>
              <a:rPr lang="pl-PL" sz="1900" dirty="0">
                <a:latin typeface="Georgia" panose="02040502050405020303" pitchFamily="18" charset="0"/>
              </a:rPr>
            </a:br>
            <a:r>
              <a:rPr lang="pl-PL" sz="1900" dirty="0">
                <a:latin typeface="Georgia" panose="02040502050405020303" pitchFamily="18" charset="0"/>
              </a:rPr>
              <a:t>Podsumowując, dla skutecznego zastrzeżenia określonych informacji tajemnicą przedsiębiorstwa wykonawca zobowiązany jest: (i) zastrzec, które informacje podlegają ochronie jako tajemnica przedsiębiorstwa; (ii) wykazać spełnienie przesłanek określonych w art. 11 ust. 2 </a:t>
            </a:r>
            <a:r>
              <a:rPr lang="pl-PL" sz="1900" dirty="0" err="1">
                <a:latin typeface="Georgia" panose="02040502050405020303" pitchFamily="18" charset="0"/>
              </a:rPr>
              <a:t>u.z.n.k</a:t>
            </a:r>
            <a:r>
              <a:rPr lang="pl-PL" sz="1900" dirty="0">
                <a:latin typeface="Georgia" panose="02040502050405020303" pitchFamily="18" charset="0"/>
              </a:rPr>
              <a:t>.; (iii) przy czym obie te czynności powinny nastąpić - co do zasady - nie później niż w terminie składania ofert lub wniosków o dopuszczenie do udziału w postępowaniu.</a:t>
            </a:r>
            <a:endParaRPr lang="pl-PL" sz="1900" b="1" dirty="0">
              <a:latin typeface="Georgia" panose="02040502050405020303" pitchFamily="18" charset="0"/>
            </a:endParaRPr>
          </a:p>
        </p:txBody>
      </p:sp>
    </p:spTree>
    <p:extLst>
      <p:ext uri="{BB962C8B-B14F-4D97-AF65-F5344CB8AC3E}">
        <p14:creationId xmlns:p14="http://schemas.microsoft.com/office/powerpoint/2010/main" val="315853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4291303"/>
          </a:xfrm>
          <a:prstGeom prst="rect">
            <a:avLst/>
          </a:prstGeom>
          <a:noFill/>
        </p:spPr>
        <p:txBody>
          <a:bodyPr wrap="square" rtlCol="0">
            <a:spAutoFit/>
          </a:bodyPr>
          <a:lstStyle/>
          <a:p>
            <a:pPr algn="just"/>
            <a:r>
              <a:rPr lang="pl-PL" sz="2800" b="1" u="sng" dirty="0">
                <a:latin typeface="Georgia" panose="02040502050405020303" pitchFamily="18" charset="0"/>
              </a:rPr>
              <a:t>KIO 968/21 – praktyka</a:t>
            </a:r>
          </a:p>
          <a:p>
            <a:pPr algn="just"/>
            <a:endParaRPr lang="pl-PL" sz="1600" b="1" u="sng" dirty="0">
              <a:latin typeface="Georgia" panose="02040502050405020303" pitchFamily="18" charset="0"/>
            </a:endParaRPr>
          </a:p>
          <a:p>
            <a:pPr algn="just">
              <a:lnSpc>
                <a:spcPct val="120000"/>
              </a:lnSpc>
              <a:spcAft>
                <a:spcPts val="1800"/>
              </a:spcAft>
              <a:buClr>
                <a:srgbClr val="6191B4"/>
              </a:buClr>
            </a:pPr>
            <a:endParaRPr lang="pl-PL" sz="2000" dirty="0">
              <a:latin typeface="Georgia" panose="02040502050405020303" pitchFamily="18" charset="0"/>
            </a:endParaRPr>
          </a:p>
          <a:p>
            <a:pPr algn="just">
              <a:lnSpc>
                <a:spcPct val="120000"/>
              </a:lnSpc>
              <a:spcAft>
                <a:spcPts val="1800"/>
              </a:spcAft>
              <a:buClr>
                <a:srgbClr val="6191B4"/>
              </a:buClr>
            </a:pPr>
            <a:r>
              <a:rPr lang="pl-PL" sz="2000" dirty="0">
                <a:latin typeface="Georgia" panose="02040502050405020303" pitchFamily="18" charset="0"/>
              </a:rPr>
              <a:t>Okoliczność że zastrzeżone informacje zostały przygotowane indywidualnie na potrzeby danego zamówienia nie powodują automatycznie, że zasługują one na ochronę, gdyż okoliczność taka realizuje się w każdym postępowaniu o udzielenie zamówienia publicznego, w którym podmiot składa ofertę. Zaakceptowanie takiego stanowiska prowadziłoby do kuriozalnej sytuacji, że właściwie w każdym postępowaniu wykonawcy byliby uprawnieni zastrzec dane informacje wywodząc konieczność ich nieujawnienia z samego faktu podjęcia trudu w przygotowaniu oferty. Przypomnienia wymaga, że wartość gospodarczą należy oceniać obiektywnie, a nie poprzez subiektywne przekonania wykonawcy, że jakieś informacje wymagają ochrony.</a:t>
            </a:r>
            <a:endParaRPr lang="pl-PL" b="1" dirty="0">
              <a:latin typeface="Georgia" panose="02040502050405020303" pitchFamily="18" charset="0"/>
            </a:endParaRPr>
          </a:p>
        </p:txBody>
      </p:sp>
    </p:spTree>
    <p:extLst>
      <p:ext uri="{BB962C8B-B14F-4D97-AF65-F5344CB8AC3E}">
        <p14:creationId xmlns:p14="http://schemas.microsoft.com/office/powerpoint/2010/main" val="155606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DED8044-9150-45E1-B978-31E5A30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0897" cy="1725449"/>
          </a:xfrm>
          <a:prstGeom prst="rect">
            <a:avLst/>
          </a:prstGeom>
        </p:spPr>
      </p:pic>
      <p:sp>
        <p:nvSpPr>
          <p:cNvPr id="2" name="Tytuł 1">
            <a:extLst>
              <a:ext uri="{FF2B5EF4-FFF2-40B4-BE49-F238E27FC236}">
                <a16:creationId xmlns:a16="http://schemas.microsoft.com/office/drawing/2014/main" id="{9386C2D0-024A-4ED1-B0BD-BF6901F8E270}"/>
              </a:ext>
            </a:extLst>
          </p:cNvPr>
          <p:cNvSpPr>
            <a:spLocks noGrp="1" noChangeAspect="1"/>
          </p:cNvSpPr>
          <p:nvPr>
            <p:ph type="ctrTitle"/>
          </p:nvPr>
        </p:nvSpPr>
        <p:spPr>
          <a:xfrm>
            <a:off x="543498" y="1452868"/>
            <a:ext cx="11080811" cy="4319282"/>
          </a:xfrm>
        </p:spPr>
        <p:txBody>
          <a:bodyPr anchor="t" anchorCtr="0">
            <a:noAutofit/>
          </a:bodyPr>
          <a:lstStyle/>
          <a:p>
            <a:pPr algn="l"/>
            <a:br>
              <a:rPr lang="pl-PL" sz="2500" dirty="0">
                <a:latin typeface="Arial"/>
                <a:cs typeface="Arial"/>
              </a:rPr>
            </a:br>
            <a:endParaRPr lang="pl-PL" sz="2500" dirty="0">
              <a:latin typeface="Arial"/>
              <a:cs typeface="Arial"/>
            </a:endParaRPr>
          </a:p>
        </p:txBody>
      </p:sp>
      <p:sp>
        <p:nvSpPr>
          <p:cNvPr id="3" name="Podtytuł 2">
            <a:extLst>
              <a:ext uri="{FF2B5EF4-FFF2-40B4-BE49-F238E27FC236}">
                <a16:creationId xmlns:a16="http://schemas.microsoft.com/office/drawing/2014/main" id="{D8928405-2B99-4593-9719-9A6E40275F7D}"/>
              </a:ext>
            </a:extLst>
          </p:cNvPr>
          <p:cNvSpPr>
            <a:spLocks noGrp="1"/>
          </p:cNvSpPr>
          <p:nvPr>
            <p:ph type="subTitle" idx="1"/>
          </p:nvPr>
        </p:nvSpPr>
        <p:spPr>
          <a:xfrm>
            <a:off x="-248931" y="6154238"/>
            <a:ext cx="2823990" cy="452169"/>
          </a:xfrm>
        </p:spPr>
        <p:txBody>
          <a:bodyPr>
            <a:normAutofit/>
          </a:bodyPr>
          <a:lstStyle/>
          <a:p>
            <a:r>
              <a:rPr lang="pl-PL" sz="1500" dirty="0"/>
              <a:t>www.jbp-law.pl</a:t>
            </a:r>
          </a:p>
        </p:txBody>
      </p:sp>
      <p:sp>
        <p:nvSpPr>
          <p:cNvPr id="11" name="TextBox 10">
            <a:extLst>
              <a:ext uri="{FF2B5EF4-FFF2-40B4-BE49-F238E27FC236}">
                <a16:creationId xmlns:a16="http://schemas.microsoft.com/office/drawing/2014/main" id="{AEB7FF4A-0FEA-4E44-BD64-BEA73F07AE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pole tekstowe 3">
            <a:extLst>
              <a:ext uri="{FF2B5EF4-FFF2-40B4-BE49-F238E27FC236}">
                <a16:creationId xmlns:a16="http://schemas.microsoft.com/office/drawing/2014/main" id="{D0A8A2F1-A0F9-46BB-A3FD-3A6A4DC5B6B5}"/>
              </a:ext>
            </a:extLst>
          </p:cNvPr>
          <p:cNvSpPr txBox="1"/>
          <p:nvPr/>
        </p:nvSpPr>
        <p:spPr>
          <a:xfrm>
            <a:off x="333552" y="1165997"/>
            <a:ext cx="11500701" cy="3552639"/>
          </a:xfrm>
          <a:prstGeom prst="rect">
            <a:avLst/>
          </a:prstGeom>
          <a:noFill/>
        </p:spPr>
        <p:txBody>
          <a:bodyPr wrap="square" rtlCol="0">
            <a:spAutoFit/>
          </a:bodyPr>
          <a:lstStyle/>
          <a:p>
            <a:pPr algn="just"/>
            <a:r>
              <a:rPr lang="pl-PL" sz="2800" b="1" u="sng" dirty="0">
                <a:latin typeface="Georgia" panose="02040502050405020303" pitchFamily="18" charset="0"/>
              </a:rPr>
              <a:t>KIO 991/22 – raz jawne, raz tajne</a:t>
            </a:r>
          </a:p>
          <a:p>
            <a:pPr algn="just"/>
            <a:endParaRPr lang="pl-PL" sz="1600" b="1" u="sng" dirty="0">
              <a:latin typeface="Georgia" panose="02040502050405020303" pitchFamily="18" charset="0"/>
            </a:endParaRPr>
          </a:p>
          <a:p>
            <a:pPr algn="just">
              <a:lnSpc>
                <a:spcPct val="120000"/>
              </a:lnSpc>
              <a:spcAft>
                <a:spcPts val="1800"/>
              </a:spcAft>
              <a:buClr>
                <a:srgbClr val="6191B4"/>
              </a:buClr>
            </a:pPr>
            <a:endParaRPr lang="pl-PL" sz="2000" dirty="0">
              <a:latin typeface="Georgia" panose="02040502050405020303" pitchFamily="18" charset="0"/>
            </a:endParaRPr>
          </a:p>
          <a:p>
            <a:pPr algn="just">
              <a:lnSpc>
                <a:spcPct val="120000"/>
              </a:lnSpc>
              <a:spcAft>
                <a:spcPts val="1800"/>
              </a:spcAft>
              <a:buClr>
                <a:srgbClr val="6191B4"/>
              </a:buClr>
            </a:pPr>
            <a:r>
              <a:rPr lang="pl-PL" sz="2000" b="0" i="0" u="none" strike="noStrike" dirty="0">
                <a:solidFill>
                  <a:srgbClr val="333333"/>
                </a:solidFill>
                <a:effectLst/>
                <a:latin typeface="Georgia" panose="02040502050405020303" pitchFamily="18" charset="0"/>
              </a:rPr>
              <a:t>Fakt, iż informacje na temat pewnych projektów flagowych oraz podmiotów, które brały w nich udział, są ujawniane do publicznej wiadomości nie oznacza, że wywodzić na tej podstawie można, </a:t>
            </a:r>
            <a:br>
              <a:rPr lang="pl-PL" sz="2000" b="0" i="0" u="none" strike="noStrike" dirty="0">
                <a:solidFill>
                  <a:srgbClr val="333333"/>
                </a:solidFill>
                <a:effectLst/>
                <a:latin typeface="Georgia" panose="02040502050405020303" pitchFamily="18" charset="0"/>
              </a:rPr>
            </a:br>
            <a:r>
              <a:rPr lang="pl-PL" sz="2000" b="0" i="0" u="none" strike="noStrike" dirty="0">
                <a:solidFill>
                  <a:srgbClr val="333333"/>
                </a:solidFill>
                <a:effectLst/>
                <a:latin typeface="Georgia" panose="02040502050405020303" pitchFamily="18" charset="0"/>
              </a:rPr>
              <a:t>iż za jawne należy traktować wszystkie projekty i umowy, jakie zostały zawarte pomiędzy takimi podmiotami. Stanowisko takie stanowi zbytnie uproszczenie. Nie można z ujawnienia faktu współpracy z danym podmiotem przy określonym projekcie wywodzić woli tych podmiotów, by fakt ich współpracy przy innych projektach automatycznie należało traktować jako jawny.</a:t>
            </a:r>
            <a:endParaRPr lang="pl-PL" b="1" dirty="0">
              <a:latin typeface="Georgia" panose="02040502050405020303" pitchFamily="18" charset="0"/>
            </a:endParaRPr>
          </a:p>
        </p:txBody>
      </p:sp>
    </p:spTree>
    <p:extLst>
      <p:ext uri="{BB962C8B-B14F-4D97-AF65-F5344CB8AC3E}">
        <p14:creationId xmlns:p14="http://schemas.microsoft.com/office/powerpoint/2010/main" val="360401476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E536D1C8B4FBB42AC7755534F70E9B9" ma:contentTypeVersion="16" ma:contentTypeDescription="Utwórz nowy dokument." ma:contentTypeScope="" ma:versionID="4dca2c4a788fb4c76485ab9269c55815">
  <xsd:schema xmlns:xsd="http://www.w3.org/2001/XMLSchema" xmlns:xs="http://www.w3.org/2001/XMLSchema" xmlns:p="http://schemas.microsoft.com/office/2006/metadata/properties" xmlns:ns2="ea96272b-3406-440c-a756-27008139aef3" xmlns:ns3="56074040-095e-4b62-add9-e6749f7aed7c" targetNamespace="http://schemas.microsoft.com/office/2006/metadata/properties" ma:root="true" ma:fieldsID="796b6ac28c4714c2de3edcfcaf3248ed" ns2:_="" ns3:_="">
    <xsd:import namespace="ea96272b-3406-440c-a756-27008139aef3"/>
    <xsd:import namespace="56074040-095e-4b62-add9-e6749f7aed7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6272b-3406-440c-a756-27008139a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i obrazów" ma:readOnly="false" ma:fieldId="{5cf76f15-5ced-4ddc-b409-7134ff3c332f}" ma:taxonomyMulti="true" ma:sspId="e5ae8916-bcf5-437a-a726-8844b0de89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074040-095e-4b62-add9-e6749f7aed7c" elementFormDefault="qualified">
    <xsd:import namespace="http://schemas.microsoft.com/office/2006/documentManagement/types"/>
    <xsd:import namespace="http://schemas.microsoft.com/office/infopath/2007/PartnerControls"/>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element name="TaxCatchAll" ma:index="22" nillable="true" ma:displayName="Taxonomy Catch All Column" ma:hidden="true" ma:list="{69e6fd8e-5182-4e6e-8e52-763b8f525e77}" ma:internalName="TaxCatchAll" ma:showField="CatchAllData" ma:web="56074040-095e-4b62-add9-e6749f7ae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31B95-34F0-4245-B23C-6E7745DA5B80}"/>
</file>

<file path=customXml/itemProps2.xml><?xml version="1.0" encoding="utf-8"?>
<ds:datastoreItem xmlns:ds="http://schemas.openxmlformats.org/officeDocument/2006/customXml" ds:itemID="{E6741BD8-2CD4-4C9F-A1FF-117801B23268}"/>
</file>

<file path=docProps/app.xml><?xml version="1.0" encoding="utf-8"?>
<Properties xmlns="http://schemas.openxmlformats.org/officeDocument/2006/extended-properties" xmlns:vt="http://schemas.openxmlformats.org/officeDocument/2006/docPropsVTypes">
  <TotalTime>5127</TotalTime>
  <Words>1483</Words>
  <Application>Microsoft Macintosh PowerPoint</Application>
  <PresentationFormat>Panoramiczny</PresentationFormat>
  <Paragraphs>80</Paragraphs>
  <Slides>14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Georgia</vt:lpstr>
      <vt:lpstr>Motyw pakietu Office</vt:lpstr>
      <vt:lpstr>Prezentacja programu PowerPoint</vt:lpstr>
      <vt:lpstr> </vt:lpstr>
      <vt:lpstr> </vt:lpstr>
      <vt:lpstr> </vt:lpstr>
      <vt:lpstr> </vt:lpstr>
      <vt:lpstr> </vt:lpstr>
      <vt:lpstr> </vt:lpstr>
      <vt:lpstr> </vt:lpstr>
      <vt:lpstr> </vt:lpstr>
      <vt:lpstr> </vt:lpstr>
      <vt:lpstr> </vt:lpstr>
      <vt:lpstr> </vt:lpstr>
      <vt:lpstr> </vt:lpstr>
      <vt:lpstr>Mateusz Brzeziński Partner  m.brzezinski@jbp-law.pl +48 725 123 770    JBP Jarzyński Brzeziński Partners ul. Jugosłowiańska 15b/40 03-984 Warszawa www.jbp-law.pl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Witold Jarzyński</dc:creator>
  <cp:lastModifiedBy>Mateusz Brzeziński</cp:lastModifiedBy>
  <cp:revision>87</cp:revision>
  <dcterms:created xsi:type="dcterms:W3CDTF">2020-09-24T09:06:57Z</dcterms:created>
  <dcterms:modified xsi:type="dcterms:W3CDTF">2023-03-05T20:09:55Z</dcterms:modified>
</cp:coreProperties>
</file>